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6"/>
  </p:notesMasterIdLst>
  <p:sldIdLst>
    <p:sldId id="256" r:id="rId2"/>
    <p:sldId id="257" r:id="rId3"/>
    <p:sldId id="258" r:id="rId4"/>
    <p:sldId id="259" r:id="rId5"/>
    <p:sldId id="260" r:id="rId6"/>
    <p:sldId id="261" r:id="rId7"/>
    <p:sldId id="265" r:id="rId8"/>
    <p:sldId id="262" r:id="rId9"/>
    <p:sldId id="266" r:id="rId10"/>
    <p:sldId id="263" r:id="rId11"/>
    <p:sldId id="269" r:id="rId12"/>
    <p:sldId id="267" r:id="rId13"/>
    <p:sldId id="264"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08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Sheet1!$E$1</c:f>
              <c:strCache>
                <c:ptCount val="1"/>
                <c:pt idx="0">
                  <c:v>Overall AQI</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Sheet1!$B$2:$B$11</c:f>
              <c:strCache>
                <c:ptCount val="10"/>
                <c:pt idx="0">
                  <c:v>Johannesburg</c:v>
                </c:pt>
                <c:pt idx="1">
                  <c:v>Mumbai</c:v>
                </c:pt>
                <c:pt idx="2">
                  <c:v>Los Angeles</c:v>
                </c:pt>
                <c:pt idx="3">
                  <c:v>Cairo</c:v>
                </c:pt>
                <c:pt idx="4">
                  <c:v>Mexico City</c:v>
                </c:pt>
                <c:pt idx="5">
                  <c:v>Sydney</c:v>
                </c:pt>
                <c:pt idx="6">
                  <c:v>London</c:v>
                </c:pt>
                <c:pt idx="7">
                  <c:v>Seoul</c:v>
                </c:pt>
                <c:pt idx="8">
                  <c:v>Rio de Janeiro</c:v>
                </c:pt>
                <c:pt idx="9">
                  <c:v>Paris</c:v>
                </c:pt>
              </c:strCache>
            </c:strRef>
          </c:cat>
          <c:val>
            <c:numRef>
              <c:f>Sheet1!$E$2:$E$11</c:f>
              <c:numCache>
                <c:formatCode>General</c:formatCode>
                <c:ptCount val="10"/>
                <c:pt idx="0">
                  <c:v>138.29923042884201</c:v>
                </c:pt>
                <c:pt idx="1">
                  <c:v>135.235369110107</c:v>
                </c:pt>
                <c:pt idx="2">
                  <c:v>140.896631622314</c:v>
                </c:pt>
                <c:pt idx="3">
                  <c:v>136.07683683901399</c:v>
                </c:pt>
                <c:pt idx="4">
                  <c:v>134.35738702253801</c:v>
                </c:pt>
                <c:pt idx="5">
                  <c:v>140.41708830338399</c:v>
                </c:pt>
                <c:pt idx="6">
                  <c:v>132.40596490157199</c:v>
                </c:pt>
                <c:pt idx="7">
                  <c:v>139.57778705534301</c:v>
                </c:pt>
                <c:pt idx="8">
                  <c:v>142.19715576871801</c:v>
                </c:pt>
                <c:pt idx="9">
                  <c:v>138.25836954946101</c:v>
                </c:pt>
              </c:numCache>
            </c:numRef>
          </c:val>
          <c:smooth val="0"/>
          <c:extLst>
            <c:ext xmlns:c16="http://schemas.microsoft.com/office/drawing/2014/chart" uri="{C3380CC4-5D6E-409C-BE32-E72D297353CC}">
              <c16:uniqueId val="{00000000-7C3B-4C24-A854-0742106F918E}"/>
            </c:ext>
          </c:extLst>
        </c:ser>
        <c:dLbls>
          <c:showLegendKey val="0"/>
          <c:showVal val="0"/>
          <c:showCatName val="0"/>
          <c:showSerName val="0"/>
          <c:showPercent val="0"/>
          <c:showBubbleSize val="0"/>
        </c:dLbls>
        <c:marker val="1"/>
        <c:smooth val="0"/>
        <c:axId val="203488159"/>
        <c:axId val="203488639"/>
      </c:lineChart>
      <c:catAx>
        <c:axId val="2034881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488639"/>
        <c:crosses val="autoZero"/>
        <c:auto val="1"/>
        <c:lblAlgn val="ctr"/>
        <c:lblOffset val="100"/>
        <c:noMultiLvlLbl val="0"/>
      </c:catAx>
      <c:valAx>
        <c:axId val="2034886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4881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Sheet1!$E$2</c:f>
              <c:strCache>
                <c:ptCount val="1"/>
                <c:pt idx="0">
                  <c:v>Overall AQI</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Sheet1!$B$3:$B$12</c:f>
              <c:strCache>
                <c:ptCount val="10"/>
                <c:pt idx="0">
                  <c:v>Sydney</c:v>
                </c:pt>
                <c:pt idx="1">
                  <c:v>Madrid</c:v>
                </c:pt>
                <c:pt idx="2">
                  <c:v>Beijing</c:v>
                </c:pt>
                <c:pt idx="3">
                  <c:v>Dubai</c:v>
                </c:pt>
                <c:pt idx="4">
                  <c:v>Seoul</c:v>
                </c:pt>
                <c:pt idx="5">
                  <c:v>Berlin</c:v>
                </c:pt>
                <c:pt idx="6">
                  <c:v>London</c:v>
                </c:pt>
                <c:pt idx="7">
                  <c:v>Bangkok</c:v>
                </c:pt>
                <c:pt idx="8">
                  <c:v>Mexico City</c:v>
                </c:pt>
                <c:pt idx="9">
                  <c:v>Johannesburg</c:v>
                </c:pt>
              </c:strCache>
            </c:strRef>
          </c:cat>
          <c:val>
            <c:numRef>
              <c:f>Sheet1!$E$3:$E$12</c:f>
              <c:numCache>
                <c:formatCode>General</c:formatCode>
                <c:ptCount val="10"/>
                <c:pt idx="0">
                  <c:v>137.454871740096</c:v>
                </c:pt>
                <c:pt idx="1">
                  <c:v>137.57882100618801</c:v>
                </c:pt>
                <c:pt idx="2">
                  <c:v>138.38442875090101</c:v>
                </c:pt>
                <c:pt idx="3">
                  <c:v>133.468056683291</c:v>
                </c:pt>
                <c:pt idx="4">
                  <c:v>141.69024136676799</c:v>
                </c:pt>
                <c:pt idx="5">
                  <c:v>138.37440593643899</c:v>
                </c:pt>
                <c:pt idx="6">
                  <c:v>142.86256566471999</c:v>
                </c:pt>
                <c:pt idx="7">
                  <c:v>135.46767342444599</c:v>
                </c:pt>
                <c:pt idx="8">
                  <c:v>137.67844851263601</c:v>
                </c:pt>
                <c:pt idx="9">
                  <c:v>139.417251478439</c:v>
                </c:pt>
              </c:numCache>
            </c:numRef>
          </c:val>
          <c:smooth val="0"/>
          <c:extLst>
            <c:ext xmlns:c16="http://schemas.microsoft.com/office/drawing/2014/chart" uri="{C3380CC4-5D6E-409C-BE32-E72D297353CC}">
              <c16:uniqueId val="{00000000-016B-4E71-92E4-ADC119610950}"/>
            </c:ext>
          </c:extLst>
        </c:ser>
        <c:dLbls>
          <c:showLegendKey val="0"/>
          <c:showVal val="0"/>
          <c:showCatName val="0"/>
          <c:showSerName val="0"/>
          <c:showPercent val="0"/>
          <c:showBubbleSize val="0"/>
        </c:dLbls>
        <c:marker val="1"/>
        <c:smooth val="0"/>
        <c:axId val="1618439264"/>
        <c:axId val="1618444544"/>
      </c:lineChart>
      <c:catAx>
        <c:axId val="1618439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8444544"/>
        <c:crosses val="autoZero"/>
        <c:auto val="1"/>
        <c:lblAlgn val="ctr"/>
        <c:lblOffset val="100"/>
        <c:noMultiLvlLbl val="0"/>
      </c:catAx>
      <c:valAx>
        <c:axId val="16184445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Air</a:t>
                </a:r>
                <a:r>
                  <a:rPr lang="en-IN" baseline="0" dirty="0"/>
                  <a:t> Quality Index</a:t>
                </a:r>
                <a:endParaRPr lang="en-IN"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84392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Sheet1!$E$1</c:f>
              <c:strCache>
                <c:ptCount val="1"/>
                <c:pt idx="0">
                  <c:v>Total Measurements taken</c:v>
                </c:pt>
              </c:strCache>
            </c:strRef>
          </c:tx>
          <c:spPr>
            <a:solidFill>
              <a:schemeClr val="accent1"/>
            </a:solidFill>
            <a:ln>
              <a:noFill/>
            </a:ln>
            <a:effectLst/>
          </c:spPr>
          <c:invertIfNegative val="0"/>
          <c:cat>
            <c:strRef>
              <c:f>Sheet1!$D$2:$D$21</c:f>
              <c:strCache>
                <c:ptCount val="20"/>
                <c:pt idx="0">
                  <c:v>Bangkok</c:v>
                </c:pt>
                <c:pt idx="1">
                  <c:v>Istanbul</c:v>
                </c:pt>
                <c:pt idx="2">
                  <c:v>Rio de Janeiro</c:v>
                </c:pt>
                <c:pt idx="3">
                  <c:v>Mumbai</c:v>
                </c:pt>
                <c:pt idx="4">
                  <c:v>Paris</c:v>
                </c:pt>
                <c:pt idx="5">
                  <c:v>Los Angeles</c:v>
                </c:pt>
                <c:pt idx="6">
                  <c:v>Tokyo</c:v>
                </c:pt>
                <c:pt idx="7">
                  <c:v>New York</c:v>
                </c:pt>
                <c:pt idx="8">
                  <c:v>London</c:v>
                </c:pt>
                <c:pt idx="9">
                  <c:v>Seoul</c:v>
                </c:pt>
                <c:pt idx="10">
                  <c:v>Cairo</c:v>
                </c:pt>
                <c:pt idx="11">
                  <c:v>Mexico City</c:v>
                </c:pt>
                <c:pt idx="12">
                  <c:v>Berlin</c:v>
                </c:pt>
                <c:pt idx="13">
                  <c:v>Beijing</c:v>
                </c:pt>
                <c:pt idx="14">
                  <c:v>Sydney</c:v>
                </c:pt>
                <c:pt idx="15">
                  <c:v>Dubai</c:v>
                </c:pt>
                <c:pt idx="16">
                  <c:v>Toronto</c:v>
                </c:pt>
                <c:pt idx="17">
                  <c:v>Madrid</c:v>
                </c:pt>
                <c:pt idx="18">
                  <c:v>Johannesburg</c:v>
                </c:pt>
                <c:pt idx="19">
                  <c:v>Moscow</c:v>
                </c:pt>
              </c:strCache>
            </c:strRef>
          </c:cat>
          <c:val>
            <c:numRef>
              <c:f>Sheet1!$E$2:$E$21</c:f>
              <c:numCache>
                <c:formatCode>General</c:formatCode>
                <c:ptCount val="20"/>
                <c:pt idx="0">
                  <c:v>499</c:v>
                </c:pt>
                <c:pt idx="1">
                  <c:v>492</c:v>
                </c:pt>
                <c:pt idx="2">
                  <c:v>491</c:v>
                </c:pt>
                <c:pt idx="3">
                  <c:v>540</c:v>
                </c:pt>
                <c:pt idx="4">
                  <c:v>489</c:v>
                </c:pt>
                <c:pt idx="5">
                  <c:v>497</c:v>
                </c:pt>
                <c:pt idx="6">
                  <c:v>491</c:v>
                </c:pt>
                <c:pt idx="7">
                  <c:v>465</c:v>
                </c:pt>
                <c:pt idx="8">
                  <c:v>489</c:v>
                </c:pt>
                <c:pt idx="9">
                  <c:v>522</c:v>
                </c:pt>
                <c:pt idx="10">
                  <c:v>510</c:v>
                </c:pt>
                <c:pt idx="11">
                  <c:v>463</c:v>
                </c:pt>
                <c:pt idx="12">
                  <c:v>519</c:v>
                </c:pt>
                <c:pt idx="13">
                  <c:v>488</c:v>
                </c:pt>
                <c:pt idx="14">
                  <c:v>486</c:v>
                </c:pt>
                <c:pt idx="15">
                  <c:v>520</c:v>
                </c:pt>
                <c:pt idx="16">
                  <c:v>518</c:v>
                </c:pt>
                <c:pt idx="17">
                  <c:v>518</c:v>
                </c:pt>
                <c:pt idx="18">
                  <c:v>521</c:v>
                </c:pt>
                <c:pt idx="19">
                  <c:v>482</c:v>
                </c:pt>
              </c:numCache>
            </c:numRef>
          </c:val>
          <c:extLst>
            <c:ext xmlns:c16="http://schemas.microsoft.com/office/drawing/2014/chart" uri="{C3380CC4-5D6E-409C-BE32-E72D297353CC}">
              <c16:uniqueId val="{00000000-4C49-412F-A821-9AEA9848141D}"/>
            </c:ext>
          </c:extLst>
        </c:ser>
        <c:dLbls>
          <c:showLegendKey val="0"/>
          <c:showVal val="0"/>
          <c:showCatName val="0"/>
          <c:showSerName val="0"/>
          <c:showPercent val="0"/>
          <c:showBubbleSize val="0"/>
        </c:dLbls>
        <c:gapWidth val="182"/>
        <c:axId val="259138383"/>
        <c:axId val="259122063"/>
      </c:barChart>
      <c:catAx>
        <c:axId val="2591383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9122063"/>
        <c:crosses val="autoZero"/>
        <c:auto val="1"/>
        <c:lblAlgn val="ctr"/>
        <c:lblOffset val="100"/>
        <c:noMultiLvlLbl val="0"/>
      </c:catAx>
      <c:valAx>
        <c:axId val="25912206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9138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3.jpg>
</file>

<file path=ppt/media/image4.png>
</file>

<file path=ppt/media/image5.jp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D1EAF-C20D-4BA3-BC26-4C2F522E7A7B}" type="datetimeFigureOut">
              <a:rPr lang="en-IN" smtClean="0"/>
              <a:t>13-08-2024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55269A-1C35-458D-BABC-73B78EF35F30}" type="slidenum">
              <a:rPr lang="en-IN" smtClean="0"/>
              <a:t>‹#›</a:t>
            </a:fld>
            <a:endParaRPr lang="en-IN"/>
          </a:p>
        </p:txBody>
      </p:sp>
    </p:spTree>
    <p:extLst>
      <p:ext uri="{BB962C8B-B14F-4D97-AF65-F5344CB8AC3E}">
        <p14:creationId xmlns:p14="http://schemas.microsoft.com/office/powerpoint/2010/main" val="3978744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B55269A-1C35-458D-BABC-73B78EF35F30}" type="slidenum">
              <a:rPr lang="en-IN" smtClean="0"/>
              <a:t>14</a:t>
            </a:fld>
            <a:endParaRPr lang="en-IN"/>
          </a:p>
        </p:txBody>
      </p:sp>
    </p:spTree>
    <p:extLst>
      <p:ext uri="{BB962C8B-B14F-4D97-AF65-F5344CB8AC3E}">
        <p14:creationId xmlns:p14="http://schemas.microsoft.com/office/powerpoint/2010/main" val="25384831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912D086F-4019-4476-B42D-FABB7E49F134}" type="datetimeFigureOut">
              <a:rPr lang="en-IN" smtClean="0"/>
              <a:t>13-08-2024</a:t>
            </a:fld>
            <a:endParaRPr lang="en-IN"/>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IN"/>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C8B9A472-7AC0-4122-B1C8-3B0134DA8CD6}" type="slidenum">
              <a:rPr lang="en-IN" smtClean="0"/>
              <a:t>‹#›</a:t>
            </a:fld>
            <a:endParaRPr lang="en-IN"/>
          </a:p>
        </p:txBody>
      </p:sp>
    </p:spTree>
    <p:extLst>
      <p:ext uri="{BB962C8B-B14F-4D97-AF65-F5344CB8AC3E}">
        <p14:creationId xmlns:p14="http://schemas.microsoft.com/office/powerpoint/2010/main" val="248402764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2D086F-4019-4476-B42D-FABB7E49F134}" type="datetimeFigureOut">
              <a:rPr lang="en-IN" smtClean="0"/>
              <a:t>13-08-2024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368741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2D086F-4019-4476-B42D-FABB7E49F134}" type="datetimeFigureOut">
              <a:rPr lang="en-IN" smtClean="0"/>
              <a:t>13-08-2024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2750281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2D086F-4019-4476-B42D-FABB7E49F134}" type="datetimeFigureOut">
              <a:rPr lang="en-IN" smtClean="0"/>
              <a:t>13-08-2024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320490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912D086F-4019-4476-B42D-FABB7E49F134}" type="datetimeFigureOut">
              <a:rPr lang="en-IN" smtClean="0"/>
              <a:t>13-08-2024</a:t>
            </a:fld>
            <a:endParaRPr lang="en-IN"/>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IN"/>
          </a:p>
        </p:txBody>
      </p:sp>
      <p:sp>
        <p:nvSpPr>
          <p:cNvPr id="6" name="Slide Number Placeholder 5"/>
          <p:cNvSpPr>
            <a:spLocks noGrp="1"/>
          </p:cNvSpPr>
          <p:nvPr>
            <p:ph type="sldNum" sz="quarter" idx="12"/>
          </p:nvPr>
        </p:nvSpPr>
        <p:spPr>
          <a:xfrm>
            <a:off x="8604504" y="5211060"/>
            <a:ext cx="2112264" cy="228600"/>
          </a:xfrm>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70604264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12D086F-4019-4476-B42D-FABB7E49F134}" type="datetimeFigureOut">
              <a:rPr lang="en-IN" smtClean="0"/>
              <a:t>13-08-2024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2348798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2D086F-4019-4476-B42D-FABB7E49F134}" type="datetimeFigureOut">
              <a:rPr lang="en-IN" smtClean="0"/>
              <a:t>13-08-2024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808297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2D086F-4019-4476-B42D-FABB7E49F134}" type="datetimeFigureOut">
              <a:rPr lang="en-IN" smtClean="0"/>
              <a:t>13-08-2024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3169790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2D086F-4019-4476-B42D-FABB7E49F134}" type="datetimeFigureOut">
              <a:rPr lang="en-IN" smtClean="0"/>
              <a:t>13-08-2024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8B9A472-7AC0-4122-B1C8-3B0134DA8CD6}" type="slidenum">
              <a:rPr lang="en-IN" smtClean="0"/>
              <a:t>‹#›</a:t>
            </a:fld>
            <a:endParaRPr lang="en-IN"/>
          </a:p>
        </p:txBody>
      </p:sp>
    </p:spTree>
    <p:extLst>
      <p:ext uri="{BB962C8B-B14F-4D97-AF65-F5344CB8AC3E}">
        <p14:creationId xmlns:p14="http://schemas.microsoft.com/office/powerpoint/2010/main" val="35484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12D086F-4019-4476-B42D-FABB7E49F134}" type="datetimeFigureOut">
              <a:rPr lang="en-IN" smtClean="0"/>
              <a:t>13-08-2024</a:t>
            </a:fld>
            <a:endParaRPr lang="en-IN"/>
          </a:p>
        </p:txBody>
      </p:sp>
      <p:sp>
        <p:nvSpPr>
          <p:cNvPr id="9" name="Footer Placeholder 8"/>
          <p:cNvSpPr>
            <a:spLocks noGrp="1"/>
          </p:cNvSpPr>
          <p:nvPr>
            <p:ph type="ftr" sz="quarter" idx="11"/>
          </p:nvPr>
        </p:nvSpPr>
        <p:spPr/>
        <p:txBody>
          <a:bodyPr/>
          <a:lstStyle>
            <a:lvl1pPr algn="r">
              <a:defRPr/>
            </a:lvl1pPr>
          </a:lstStyle>
          <a:p>
            <a:endParaRPr lang="en-IN"/>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C8B9A472-7AC0-4122-B1C8-3B0134DA8CD6}" type="slidenum">
              <a:rPr lang="en-IN" smtClean="0"/>
              <a:t>‹#›</a:t>
            </a:fld>
            <a:endParaRPr lang="en-IN"/>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25184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912D086F-4019-4476-B42D-FABB7E49F134}" type="datetimeFigureOut">
              <a:rPr lang="en-IN" smtClean="0"/>
              <a:t>13-08-2024</a:t>
            </a:fld>
            <a:endParaRPr lang="en-IN"/>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IN"/>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C8B9A472-7AC0-4122-B1C8-3B0134DA8CD6}" type="slidenum">
              <a:rPr lang="en-IN" smtClean="0"/>
              <a:t>‹#›</a:t>
            </a:fld>
            <a:endParaRPr lang="en-IN"/>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1643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912D086F-4019-4476-B42D-FABB7E49F134}" type="datetimeFigureOut">
              <a:rPr lang="en-IN" smtClean="0"/>
              <a:t>13-08-2024</a:t>
            </a:fld>
            <a:endParaRPr lang="en-IN"/>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IN"/>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C8B9A472-7AC0-4122-B1C8-3B0134DA8CD6}" type="slidenum">
              <a:rPr lang="en-IN" smtClean="0"/>
              <a:t>‹#›</a:t>
            </a:fld>
            <a:endParaRPr lang="en-IN"/>
          </a:p>
        </p:txBody>
      </p:sp>
    </p:spTree>
    <p:extLst>
      <p:ext uri="{BB962C8B-B14F-4D97-AF65-F5344CB8AC3E}">
        <p14:creationId xmlns:p14="http://schemas.microsoft.com/office/powerpoint/2010/main" val="266348668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pxhere.com/es/photo/1169611"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goodfreephotos.com/other-photos/bacteria-under-a-microscope.jpg.php"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ommons.wikimedia.org/wiki/File:Zika-virus-3D.png"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en/sky-clouds-blue-sky-clouds-morning-279877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C7AFE-1614-3777-375D-5F7EDA2B30CB}"/>
              </a:ext>
            </a:extLst>
          </p:cNvPr>
          <p:cNvSpPr>
            <a:spLocks noGrp="1"/>
          </p:cNvSpPr>
          <p:nvPr>
            <p:ph type="ctrTitle"/>
          </p:nvPr>
        </p:nvSpPr>
        <p:spPr/>
        <p:txBody>
          <a:bodyPr/>
          <a:lstStyle/>
          <a:p>
            <a:r>
              <a:rPr lang="en-IN" dirty="0"/>
              <a:t>Data Analysis using SQL </a:t>
            </a:r>
          </a:p>
        </p:txBody>
      </p:sp>
      <p:sp>
        <p:nvSpPr>
          <p:cNvPr id="3" name="Subtitle 2">
            <a:extLst>
              <a:ext uri="{FF2B5EF4-FFF2-40B4-BE49-F238E27FC236}">
                <a16:creationId xmlns:a16="http://schemas.microsoft.com/office/drawing/2014/main" id="{8B921023-EAA1-8E62-E2C6-939BB7D5724A}"/>
              </a:ext>
            </a:extLst>
          </p:cNvPr>
          <p:cNvSpPr>
            <a:spLocks noGrp="1"/>
          </p:cNvSpPr>
          <p:nvPr>
            <p:ph type="subTitle" idx="1"/>
          </p:nvPr>
        </p:nvSpPr>
        <p:spPr/>
        <p:txBody>
          <a:bodyPr>
            <a:normAutofit fontScale="92500" lnSpcReduction="20000"/>
          </a:bodyPr>
          <a:lstStyle/>
          <a:p>
            <a:r>
              <a:rPr lang="en-IN" dirty="0"/>
              <a:t>-By Atharva More</a:t>
            </a:r>
          </a:p>
          <a:p>
            <a:r>
              <a:rPr lang="en-IN" dirty="0"/>
              <a:t>#16760</a:t>
            </a:r>
          </a:p>
        </p:txBody>
      </p:sp>
    </p:spTree>
    <p:extLst>
      <p:ext uri="{BB962C8B-B14F-4D97-AF65-F5344CB8AC3E}">
        <p14:creationId xmlns:p14="http://schemas.microsoft.com/office/powerpoint/2010/main" val="3596513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smGrid">
          <a:fgClr>
            <a:schemeClr val="accent1"/>
          </a:fgClr>
          <a:bgClr>
            <a:schemeClr val="bg1"/>
          </a:bgClr>
        </a:patt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0EA6911B-9799-A2C4-335D-443D30F29588}"/>
              </a:ext>
            </a:extLst>
          </p:cNvPr>
          <p:cNvPicPr>
            <a:picLocks noGrp="1" noChangeAspect="1"/>
          </p:cNvPicPr>
          <p:nvPr>
            <p:ph idx="1"/>
          </p:nvPr>
        </p:nvPicPr>
        <p:blipFill>
          <a:blip r:embed="rId2"/>
          <a:stretch>
            <a:fillRect/>
          </a:stretch>
        </p:blipFill>
        <p:spPr>
          <a:xfrm>
            <a:off x="838200" y="1786348"/>
            <a:ext cx="9972368" cy="779871"/>
          </a:xfrm>
        </p:spPr>
      </p:pic>
      <p:pic>
        <p:nvPicPr>
          <p:cNvPr id="4" name="Picture 3">
            <a:extLst>
              <a:ext uri="{FF2B5EF4-FFF2-40B4-BE49-F238E27FC236}">
                <a16:creationId xmlns:a16="http://schemas.microsoft.com/office/drawing/2014/main" id="{34FEEC8F-4239-40AC-182D-717843DC6D8F}"/>
              </a:ext>
            </a:extLst>
          </p:cNvPr>
          <p:cNvPicPr>
            <a:picLocks noChangeAspect="1"/>
          </p:cNvPicPr>
          <p:nvPr/>
        </p:nvPicPr>
        <p:blipFill>
          <a:blip r:embed="rId3"/>
          <a:stretch>
            <a:fillRect/>
          </a:stretch>
        </p:blipFill>
        <p:spPr>
          <a:xfrm>
            <a:off x="838200" y="2566219"/>
            <a:ext cx="4353232" cy="3937820"/>
          </a:xfrm>
          <a:prstGeom prst="rect">
            <a:avLst/>
          </a:prstGeom>
        </p:spPr>
      </p:pic>
      <p:graphicFrame>
        <p:nvGraphicFramePr>
          <p:cNvPr id="5" name="Chart 4">
            <a:extLst>
              <a:ext uri="{FF2B5EF4-FFF2-40B4-BE49-F238E27FC236}">
                <a16:creationId xmlns:a16="http://schemas.microsoft.com/office/drawing/2014/main" id="{803469E8-785D-EABB-662E-0F23890FDE96}"/>
              </a:ext>
            </a:extLst>
          </p:cNvPr>
          <p:cNvGraphicFramePr>
            <a:graphicFrameLocks/>
          </p:cNvGraphicFramePr>
          <p:nvPr>
            <p:extLst>
              <p:ext uri="{D42A27DB-BD31-4B8C-83A1-F6EECF244321}">
                <p14:modId xmlns:p14="http://schemas.microsoft.com/office/powerpoint/2010/main" val="48981324"/>
              </p:ext>
            </p:extLst>
          </p:nvPr>
        </p:nvGraphicFramePr>
        <p:xfrm>
          <a:off x="5191432" y="2566219"/>
          <a:ext cx="6386052" cy="3937820"/>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632D2095-962D-85D1-C4ED-D0E8AF604289}"/>
              </a:ext>
            </a:extLst>
          </p:cNvPr>
          <p:cNvSpPr txBox="1"/>
          <p:nvPr/>
        </p:nvSpPr>
        <p:spPr>
          <a:xfrm>
            <a:off x="838200" y="750081"/>
            <a:ext cx="10869561" cy="646331"/>
          </a:xfrm>
          <a:prstGeom prst="rect">
            <a:avLst/>
          </a:prstGeom>
          <a:noFill/>
        </p:spPr>
        <p:txBody>
          <a:bodyPr wrap="square">
            <a:spAutoFit/>
          </a:bodyPr>
          <a:lstStyle/>
          <a:p>
            <a:r>
              <a:rPr lang="en-IN" sz="3600" dirty="0"/>
              <a:t>Total Measurements taken for every city</a:t>
            </a:r>
          </a:p>
        </p:txBody>
      </p:sp>
    </p:spTree>
    <p:extLst>
      <p:ext uri="{BB962C8B-B14F-4D97-AF65-F5344CB8AC3E}">
        <p14:creationId xmlns:p14="http://schemas.microsoft.com/office/powerpoint/2010/main" val="4017404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smGrid">
          <a:fgClr>
            <a:schemeClr val="accent1"/>
          </a:fgClr>
          <a:bgClr>
            <a:schemeClr val="bg1"/>
          </a:bgClr>
        </a:patt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0EA6911B-9799-A2C4-335D-443D30F29588}"/>
              </a:ext>
            </a:extLst>
          </p:cNvPr>
          <p:cNvPicPr>
            <a:picLocks noGrp="1" noChangeAspect="1"/>
          </p:cNvPicPr>
          <p:nvPr>
            <p:ph idx="1"/>
          </p:nvPr>
        </p:nvPicPr>
        <p:blipFill>
          <a:blip r:embed="rId2"/>
          <a:stretch>
            <a:fillRect/>
          </a:stretch>
        </p:blipFill>
        <p:spPr>
          <a:xfrm>
            <a:off x="749710" y="620336"/>
            <a:ext cx="9972368" cy="779871"/>
          </a:xfrm>
        </p:spPr>
      </p:pic>
      <p:pic>
        <p:nvPicPr>
          <p:cNvPr id="6" name="Picture 5">
            <a:extLst>
              <a:ext uri="{FF2B5EF4-FFF2-40B4-BE49-F238E27FC236}">
                <a16:creationId xmlns:a16="http://schemas.microsoft.com/office/drawing/2014/main" id="{1C2CE371-C753-88C1-76A2-82EC331B61FB}"/>
              </a:ext>
            </a:extLst>
          </p:cNvPr>
          <p:cNvPicPr>
            <a:picLocks noChangeAspect="1"/>
          </p:cNvPicPr>
          <p:nvPr/>
        </p:nvPicPr>
        <p:blipFill>
          <a:blip r:embed="rId3"/>
          <a:stretch>
            <a:fillRect/>
          </a:stretch>
        </p:blipFill>
        <p:spPr>
          <a:xfrm>
            <a:off x="749710" y="2138516"/>
            <a:ext cx="9544664" cy="3709212"/>
          </a:xfrm>
          <a:prstGeom prst="rect">
            <a:avLst/>
          </a:prstGeom>
        </p:spPr>
      </p:pic>
      <p:sp>
        <p:nvSpPr>
          <p:cNvPr id="14" name="Oval 13">
            <a:extLst>
              <a:ext uri="{FF2B5EF4-FFF2-40B4-BE49-F238E27FC236}">
                <a16:creationId xmlns:a16="http://schemas.microsoft.com/office/drawing/2014/main" id="{3F1DA4AE-BBC4-F050-7161-12B8861E8A17}"/>
              </a:ext>
            </a:extLst>
          </p:cNvPr>
          <p:cNvSpPr/>
          <p:nvPr/>
        </p:nvSpPr>
        <p:spPr>
          <a:xfrm>
            <a:off x="7698658" y="353961"/>
            <a:ext cx="1548581" cy="914400"/>
          </a:xfrm>
          <a:prstGeom prst="ellipse">
            <a:avLst/>
          </a:prstGeom>
          <a:no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7" name="Straight Arrow Connector 16">
            <a:extLst>
              <a:ext uri="{FF2B5EF4-FFF2-40B4-BE49-F238E27FC236}">
                <a16:creationId xmlns:a16="http://schemas.microsoft.com/office/drawing/2014/main" id="{FAEB060A-79AA-BA47-7387-381A77AE2614}"/>
              </a:ext>
            </a:extLst>
          </p:cNvPr>
          <p:cNvCxnSpPr>
            <a:cxnSpLocks/>
          </p:cNvCxnSpPr>
          <p:nvPr/>
        </p:nvCxnSpPr>
        <p:spPr>
          <a:xfrm flipH="1">
            <a:off x="6223819" y="1268361"/>
            <a:ext cx="1946787" cy="87015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8737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lgCheck">
          <a:fgClr>
            <a:srgbClr val="F808B9"/>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83110-5A1A-9620-D9AF-A9CAF5D0AA02}"/>
              </a:ext>
            </a:extLst>
          </p:cNvPr>
          <p:cNvSpPr>
            <a:spLocks noGrp="1"/>
          </p:cNvSpPr>
          <p:nvPr>
            <p:ph type="title"/>
          </p:nvPr>
        </p:nvSpPr>
        <p:spPr/>
        <p:txBody>
          <a:bodyPr>
            <a:normAutofit fontScale="90000"/>
          </a:bodyPr>
          <a:lstStyle/>
          <a:p>
            <a:r>
              <a:rPr lang="en-IN" sz="4800" dirty="0"/>
              <a:t>Total Measurements taken for every city during February</a:t>
            </a:r>
            <a:br>
              <a:rPr lang="en-IN" sz="4800" dirty="0"/>
            </a:br>
            <a:endParaRPr lang="en-IN" dirty="0"/>
          </a:p>
        </p:txBody>
      </p:sp>
      <p:pic>
        <p:nvPicPr>
          <p:cNvPr id="5" name="Content Placeholder 4">
            <a:extLst>
              <a:ext uri="{FF2B5EF4-FFF2-40B4-BE49-F238E27FC236}">
                <a16:creationId xmlns:a16="http://schemas.microsoft.com/office/drawing/2014/main" id="{2E33898C-79E1-AEDC-F657-C7194F3001A3}"/>
              </a:ext>
            </a:extLst>
          </p:cNvPr>
          <p:cNvPicPr>
            <a:picLocks noGrp="1" noChangeAspect="1"/>
          </p:cNvPicPr>
          <p:nvPr>
            <p:ph idx="1"/>
          </p:nvPr>
        </p:nvPicPr>
        <p:blipFill>
          <a:blip r:embed="rId2"/>
          <a:stretch>
            <a:fillRect/>
          </a:stretch>
        </p:blipFill>
        <p:spPr>
          <a:xfrm>
            <a:off x="1066801" y="1900103"/>
            <a:ext cx="4711076" cy="4146736"/>
          </a:xfrm>
        </p:spPr>
      </p:pic>
      <p:pic>
        <p:nvPicPr>
          <p:cNvPr id="8" name="Picture 7">
            <a:extLst>
              <a:ext uri="{FF2B5EF4-FFF2-40B4-BE49-F238E27FC236}">
                <a16:creationId xmlns:a16="http://schemas.microsoft.com/office/drawing/2014/main" id="{23025BC6-F87D-C86D-37D8-32E11AFBDD38}"/>
              </a:ext>
            </a:extLst>
          </p:cNvPr>
          <p:cNvPicPr>
            <a:picLocks noChangeAspect="1"/>
          </p:cNvPicPr>
          <p:nvPr/>
        </p:nvPicPr>
        <p:blipFill>
          <a:blip r:embed="rId3"/>
          <a:stretch>
            <a:fillRect/>
          </a:stretch>
        </p:blipFill>
        <p:spPr>
          <a:xfrm>
            <a:off x="5878010" y="2014194"/>
            <a:ext cx="5247189" cy="4315303"/>
          </a:xfrm>
          <a:prstGeom prst="rect">
            <a:avLst/>
          </a:prstGeom>
        </p:spPr>
      </p:pic>
    </p:spTree>
    <p:extLst>
      <p:ext uri="{BB962C8B-B14F-4D97-AF65-F5344CB8AC3E}">
        <p14:creationId xmlns:p14="http://schemas.microsoft.com/office/powerpoint/2010/main" val="3328563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5723E-8F4E-530B-D389-3FD970B52277}"/>
              </a:ext>
            </a:extLst>
          </p:cNvPr>
          <p:cNvSpPr>
            <a:spLocks noGrp="1"/>
          </p:cNvSpPr>
          <p:nvPr>
            <p:ph type="title"/>
          </p:nvPr>
        </p:nvSpPr>
        <p:spPr/>
        <p:txBody>
          <a:bodyPr>
            <a:normAutofit fontScale="90000"/>
          </a:bodyPr>
          <a:lstStyle/>
          <a:p>
            <a:r>
              <a:rPr lang="en-IN" dirty="0"/>
              <a:t>Top 10 countries with highest AQI (All pollutants included)</a:t>
            </a:r>
          </a:p>
        </p:txBody>
      </p:sp>
      <p:pic>
        <p:nvPicPr>
          <p:cNvPr id="4" name="Content Placeholder 3">
            <a:extLst>
              <a:ext uri="{FF2B5EF4-FFF2-40B4-BE49-F238E27FC236}">
                <a16:creationId xmlns:a16="http://schemas.microsoft.com/office/drawing/2014/main" id="{A00C0533-3993-1817-4D6B-8B1F90852FA1}"/>
              </a:ext>
            </a:extLst>
          </p:cNvPr>
          <p:cNvPicPr>
            <a:picLocks noGrp="1" noChangeAspect="1"/>
          </p:cNvPicPr>
          <p:nvPr>
            <p:ph idx="1"/>
          </p:nvPr>
        </p:nvPicPr>
        <p:blipFill>
          <a:blip r:embed="rId2"/>
          <a:stretch>
            <a:fillRect/>
          </a:stretch>
        </p:blipFill>
        <p:spPr>
          <a:xfrm>
            <a:off x="605407" y="2330737"/>
            <a:ext cx="6257508" cy="2890192"/>
          </a:xfrm>
        </p:spPr>
      </p:pic>
      <p:pic>
        <p:nvPicPr>
          <p:cNvPr id="6" name="Picture 5">
            <a:extLst>
              <a:ext uri="{FF2B5EF4-FFF2-40B4-BE49-F238E27FC236}">
                <a16:creationId xmlns:a16="http://schemas.microsoft.com/office/drawing/2014/main" id="{FE536B53-C0EE-A07C-BA6F-B2AEF82EE8AB}"/>
              </a:ext>
            </a:extLst>
          </p:cNvPr>
          <p:cNvPicPr>
            <a:picLocks noChangeAspect="1"/>
          </p:cNvPicPr>
          <p:nvPr/>
        </p:nvPicPr>
        <p:blipFill>
          <a:blip r:embed="rId3"/>
          <a:stretch>
            <a:fillRect/>
          </a:stretch>
        </p:blipFill>
        <p:spPr>
          <a:xfrm>
            <a:off x="6862915" y="2330737"/>
            <a:ext cx="4262285" cy="3642360"/>
          </a:xfrm>
          <a:prstGeom prst="rect">
            <a:avLst/>
          </a:prstGeom>
        </p:spPr>
      </p:pic>
    </p:spTree>
    <p:extLst>
      <p:ext uri="{BB962C8B-B14F-4D97-AF65-F5344CB8AC3E}">
        <p14:creationId xmlns:p14="http://schemas.microsoft.com/office/powerpoint/2010/main" val="3388810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F1228-8764-795C-58A9-95DF30530CF5}"/>
              </a:ext>
            </a:extLst>
          </p:cNvPr>
          <p:cNvSpPr>
            <a:spLocks noGrp="1"/>
          </p:cNvSpPr>
          <p:nvPr>
            <p:ph type="title"/>
          </p:nvPr>
        </p:nvSpPr>
        <p:spPr>
          <a:xfrm>
            <a:off x="704193" y="674124"/>
            <a:ext cx="10058400" cy="4087061"/>
          </a:xfrm>
        </p:spPr>
        <p:txBody>
          <a:bodyPr>
            <a:normAutofit/>
          </a:bodyPr>
          <a:lstStyle/>
          <a:p>
            <a:pPr algn="ctr"/>
            <a:r>
              <a:rPr lang="en-IN" sz="5400" b="1" dirty="0"/>
              <a:t>Thank You</a:t>
            </a:r>
          </a:p>
        </p:txBody>
      </p:sp>
      <p:pic>
        <p:nvPicPr>
          <p:cNvPr id="5" name="Picture 4">
            <a:extLst>
              <a:ext uri="{FF2B5EF4-FFF2-40B4-BE49-F238E27FC236}">
                <a16:creationId xmlns:a16="http://schemas.microsoft.com/office/drawing/2014/main" id="{EC6448BA-287B-3632-773D-0FB98F5985D2}"/>
              </a:ext>
            </a:extLst>
          </p:cNvPr>
          <p:cNvPicPr>
            <a:picLocks noChangeAspect="1"/>
          </p:cNvPicPr>
          <p:nvPr/>
        </p:nvPicPr>
        <p:blipFill>
          <a:blip r:embed="rId3">
            <a:alphaModFix amt="35000"/>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4193" y="473474"/>
            <a:ext cx="11619186" cy="6384526"/>
          </a:xfrm>
          <a:prstGeom prst="rect">
            <a:avLst/>
          </a:prstGeom>
        </p:spPr>
      </p:pic>
    </p:spTree>
    <p:extLst>
      <p:ext uri="{BB962C8B-B14F-4D97-AF65-F5344CB8AC3E}">
        <p14:creationId xmlns:p14="http://schemas.microsoft.com/office/powerpoint/2010/main" val="1076909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56702-5A0E-5DA3-931F-CE1AC3A10EA6}"/>
              </a:ext>
            </a:extLst>
          </p:cNvPr>
          <p:cNvSpPr>
            <a:spLocks noGrp="1"/>
          </p:cNvSpPr>
          <p:nvPr>
            <p:ph type="title"/>
          </p:nvPr>
        </p:nvSpPr>
        <p:spPr>
          <a:xfrm>
            <a:off x="948813" y="476155"/>
            <a:ext cx="10058400" cy="1371600"/>
          </a:xfrm>
        </p:spPr>
        <p:txBody>
          <a:bodyPr/>
          <a:lstStyle/>
          <a:p>
            <a:pPr algn="ctr"/>
            <a:r>
              <a:rPr lang="en-IN" dirty="0"/>
              <a:t>Understanding Dataset</a:t>
            </a:r>
          </a:p>
        </p:txBody>
      </p:sp>
      <p:sp>
        <p:nvSpPr>
          <p:cNvPr id="3" name="Content Placeholder 2">
            <a:extLst>
              <a:ext uri="{FF2B5EF4-FFF2-40B4-BE49-F238E27FC236}">
                <a16:creationId xmlns:a16="http://schemas.microsoft.com/office/drawing/2014/main" id="{314D5411-679B-7D7A-E0CD-51593823BF9A}"/>
              </a:ext>
            </a:extLst>
          </p:cNvPr>
          <p:cNvSpPr>
            <a:spLocks noGrp="1"/>
          </p:cNvSpPr>
          <p:nvPr>
            <p:ph idx="1"/>
          </p:nvPr>
        </p:nvSpPr>
        <p:spPr>
          <a:xfrm>
            <a:off x="948813" y="1948865"/>
            <a:ext cx="10058400" cy="3931920"/>
          </a:xfrm>
        </p:spPr>
        <p:txBody>
          <a:bodyPr>
            <a:normAutofit/>
          </a:bodyPr>
          <a:lstStyle/>
          <a:p>
            <a:r>
              <a:rPr lang="en-US" b="1" dirty="0"/>
              <a:t>An Air Quality Index(AQI) is a scale used to show how polluted the air is, along with the risks associated with each rating. An AQI is calculated using established standards based on medical research for the acceptable levels of major air pollutants.</a:t>
            </a:r>
            <a:endParaRPr lang="en-IN" b="1" dirty="0"/>
          </a:p>
        </p:txBody>
      </p:sp>
      <p:pic>
        <p:nvPicPr>
          <p:cNvPr id="5" name="Picture 4">
            <a:extLst>
              <a:ext uri="{FF2B5EF4-FFF2-40B4-BE49-F238E27FC236}">
                <a16:creationId xmlns:a16="http://schemas.microsoft.com/office/drawing/2014/main" id="{55A53911-C7C2-04C9-F48E-5DF2083999BB}"/>
              </a:ext>
            </a:extLst>
          </p:cNvPr>
          <p:cNvPicPr>
            <a:picLocks noChangeAspect="1"/>
          </p:cNvPicPr>
          <p:nvPr/>
        </p:nvPicPr>
        <p:blipFill>
          <a:blip r:embed="rId2">
            <a:alphaModFix amt="50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50723" y="3118245"/>
            <a:ext cx="11710219" cy="3451123"/>
          </a:xfrm>
          <a:prstGeom prst="rect">
            <a:avLst/>
          </a:prstGeom>
        </p:spPr>
      </p:pic>
    </p:spTree>
    <p:extLst>
      <p:ext uri="{BB962C8B-B14F-4D97-AF65-F5344CB8AC3E}">
        <p14:creationId xmlns:p14="http://schemas.microsoft.com/office/powerpoint/2010/main" val="670446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50ACA-8C89-9C90-2F6E-2517E3F47F55}"/>
              </a:ext>
            </a:extLst>
          </p:cNvPr>
          <p:cNvSpPr>
            <a:spLocks noGrp="1"/>
          </p:cNvSpPr>
          <p:nvPr>
            <p:ph type="title"/>
          </p:nvPr>
        </p:nvSpPr>
        <p:spPr/>
        <p:txBody>
          <a:bodyPr/>
          <a:lstStyle/>
          <a:p>
            <a:r>
              <a:rPr lang="en-IN" dirty="0"/>
              <a:t>Types of Pollutants</a:t>
            </a:r>
          </a:p>
        </p:txBody>
      </p:sp>
      <p:sp>
        <p:nvSpPr>
          <p:cNvPr id="3" name="Content Placeholder 2">
            <a:extLst>
              <a:ext uri="{FF2B5EF4-FFF2-40B4-BE49-F238E27FC236}">
                <a16:creationId xmlns:a16="http://schemas.microsoft.com/office/drawing/2014/main" id="{97FABAEE-BA68-32CB-F622-325A0C25DDE8}"/>
              </a:ext>
            </a:extLst>
          </p:cNvPr>
          <p:cNvSpPr>
            <a:spLocks noGrp="1"/>
          </p:cNvSpPr>
          <p:nvPr>
            <p:ph idx="1"/>
          </p:nvPr>
        </p:nvSpPr>
        <p:spPr/>
        <p:txBody>
          <a:bodyPr/>
          <a:lstStyle/>
          <a:p>
            <a:r>
              <a:rPr lang="en-IN" dirty="0"/>
              <a:t>PM10/2.5 (Particulate Matter 10/2.5)</a:t>
            </a:r>
          </a:p>
          <a:p>
            <a:r>
              <a:rPr lang="en-IN" dirty="0"/>
              <a:t>O3 (Ozone)</a:t>
            </a:r>
          </a:p>
          <a:p>
            <a:r>
              <a:rPr lang="en-IN" dirty="0"/>
              <a:t>CO (Carbon Monoxide)</a:t>
            </a:r>
          </a:p>
          <a:p>
            <a:r>
              <a:rPr lang="en-IN" dirty="0"/>
              <a:t>SO2 (</a:t>
            </a:r>
            <a:r>
              <a:rPr lang="en-IN" dirty="0" err="1"/>
              <a:t>Sulfur</a:t>
            </a:r>
            <a:r>
              <a:rPr lang="en-IN" dirty="0"/>
              <a:t> Dioxide)</a:t>
            </a:r>
          </a:p>
          <a:p>
            <a:r>
              <a:rPr lang="en-IN" dirty="0"/>
              <a:t>NO2 (Nitrogen Dioxide)</a:t>
            </a:r>
          </a:p>
          <a:p>
            <a:endParaRPr lang="en-IN" dirty="0"/>
          </a:p>
        </p:txBody>
      </p:sp>
      <p:pic>
        <p:nvPicPr>
          <p:cNvPr id="5" name="Picture 4">
            <a:extLst>
              <a:ext uri="{FF2B5EF4-FFF2-40B4-BE49-F238E27FC236}">
                <a16:creationId xmlns:a16="http://schemas.microsoft.com/office/drawing/2014/main" id="{AE216383-3D2D-AB3C-669F-2230FD6A46A3}"/>
              </a:ext>
            </a:extLst>
          </p:cNvPr>
          <p:cNvPicPr>
            <a:picLocks noChangeAspect="1"/>
          </p:cNvPicPr>
          <p:nvPr/>
        </p:nvPicPr>
        <p:blipFill>
          <a:blip r:embed="rId2">
            <a:alphaModFix amt="70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54762" y="250299"/>
            <a:ext cx="5190739" cy="6357401"/>
          </a:xfrm>
          <a:prstGeom prst="rect">
            <a:avLst/>
          </a:prstGeom>
        </p:spPr>
      </p:pic>
      <p:sp>
        <p:nvSpPr>
          <p:cNvPr id="6" name="TextBox 5">
            <a:extLst>
              <a:ext uri="{FF2B5EF4-FFF2-40B4-BE49-F238E27FC236}">
                <a16:creationId xmlns:a16="http://schemas.microsoft.com/office/drawing/2014/main" id="{B3E2EA49-E7E5-76EC-D99A-26DFC2B10E1D}"/>
              </a:ext>
            </a:extLst>
          </p:cNvPr>
          <p:cNvSpPr txBox="1"/>
          <p:nvPr/>
        </p:nvSpPr>
        <p:spPr>
          <a:xfrm>
            <a:off x="6848702" y="6724098"/>
            <a:ext cx="3145556" cy="369332"/>
          </a:xfrm>
          <a:prstGeom prst="rect">
            <a:avLst/>
          </a:prstGeom>
          <a:noFill/>
        </p:spPr>
        <p:txBody>
          <a:bodyPr wrap="square" rtlCol="0">
            <a:spAutoFit/>
          </a:bodyPr>
          <a:lstStyle/>
          <a:p>
            <a:r>
              <a:rPr lang="en-IN" sz="900">
                <a:hlinkClick r:id="rId3" tooltip="https://commons.wikimedia.org/wiki/File:Zika-virus-3D.png"/>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2961837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7DB6B-BCB9-F32D-512E-288C77D6C67E}"/>
              </a:ext>
            </a:extLst>
          </p:cNvPr>
          <p:cNvSpPr>
            <a:spLocks noGrp="1"/>
          </p:cNvSpPr>
          <p:nvPr>
            <p:ph type="title"/>
          </p:nvPr>
        </p:nvSpPr>
        <p:spPr/>
        <p:txBody>
          <a:bodyPr/>
          <a:lstStyle/>
          <a:p>
            <a:r>
              <a:rPr lang="en-IN" dirty="0"/>
              <a:t>Variables affecting AQI results</a:t>
            </a:r>
          </a:p>
        </p:txBody>
      </p:sp>
      <p:sp>
        <p:nvSpPr>
          <p:cNvPr id="3" name="Content Placeholder 2">
            <a:extLst>
              <a:ext uri="{FF2B5EF4-FFF2-40B4-BE49-F238E27FC236}">
                <a16:creationId xmlns:a16="http://schemas.microsoft.com/office/drawing/2014/main" id="{A905DAF7-3481-53F7-316F-837BCC86EF38}"/>
              </a:ext>
            </a:extLst>
          </p:cNvPr>
          <p:cNvSpPr>
            <a:spLocks noGrp="1"/>
          </p:cNvSpPr>
          <p:nvPr>
            <p:ph idx="1"/>
          </p:nvPr>
        </p:nvSpPr>
        <p:spPr/>
        <p:txBody>
          <a:bodyPr/>
          <a:lstStyle/>
          <a:p>
            <a:r>
              <a:rPr lang="en-US" sz="2800" b="1" dirty="0"/>
              <a:t>High Temperatures </a:t>
            </a:r>
          </a:p>
          <a:p>
            <a:r>
              <a:rPr lang="en-IN" sz="2800" b="1" dirty="0"/>
              <a:t>High Humidity</a:t>
            </a:r>
          </a:p>
          <a:p>
            <a:r>
              <a:rPr lang="en-IN" sz="2800" b="1" dirty="0"/>
              <a:t>Wind Speed</a:t>
            </a:r>
          </a:p>
          <a:p>
            <a:endParaRPr lang="en-IN" dirty="0"/>
          </a:p>
        </p:txBody>
      </p:sp>
      <p:pic>
        <p:nvPicPr>
          <p:cNvPr id="6" name="Picture 5">
            <a:extLst>
              <a:ext uri="{FF2B5EF4-FFF2-40B4-BE49-F238E27FC236}">
                <a16:creationId xmlns:a16="http://schemas.microsoft.com/office/drawing/2014/main" id="{F2828350-FB8C-3C87-A3C8-58D542DECFC5}"/>
              </a:ext>
            </a:extLst>
          </p:cNvPr>
          <p:cNvPicPr>
            <a:picLocks noChangeAspect="1"/>
          </p:cNvPicPr>
          <p:nvPr/>
        </p:nvPicPr>
        <p:blipFill>
          <a:blip r:embed="rId2">
            <a:alphaModFix amt="35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43348" y="234745"/>
            <a:ext cx="11705304" cy="6388510"/>
          </a:xfrm>
          <a:prstGeom prst="rect">
            <a:avLst/>
          </a:prstGeom>
        </p:spPr>
      </p:pic>
    </p:spTree>
    <p:extLst>
      <p:ext uri="{BB962C8B-B14F-4D97-AF65-F5344CB8AC3E}">
        <p14:creationId xmlns:p14="http://schemas.microsoft.com/office/powerpoint/2010/main" val="65735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1DD5D-079B-48A7-9FAA-CDFF20D27543}"/>
              </a:ext>
            </a:extLst>
          </p:cNvPr>
          <p:cNvSpPr>
            <a:spLocks noGrp="1"/>
          </p:cNvSpPr>
          <p:nvPr>
            <p:ph type="title"/>
          </p:nvPr>
        </p:nvSpPr>
        <p:spPr>
          <a:xfrm>
            <a:off x="1066799" y="642594"/>
            <a:ext cx="9802761" cy="1171458"/>
          </a:xfrm>
        </p:spPr>
        <p:txBody>
          <a:bodyPr>
            <a:normAutofit fontScale="90000"/>
          </a:bodyPr>
          <a:lstStyle/>
          <a:p>
            <a:r>
              <a:rPr lang="en-IN" dirty="0"/>
              <a:t>What does AQI measurement do?</a:t>
            </a:r>
          </a:p>
        </p:txBody>
      </p:sp>
      <p:sp>
        <p:nvSpPr>
          <p:cNvPr id="3" name="Content Placeholder 2">
            <a:extLst>
              <a:ext uri="{FF2B5EF4-FFF2-40B4-BE49-F238E27FC236}">
                <a16:creationId xmlns:a16="http://schemas.microsoft.com/office/drawing/2014/main" id="{C0DD4704-C628-B8F3-D890-C5B72892B626}"/>
              </a:ext>
            </a:extLst>
          </p:cNvPr>
          <p:cNvSpPr>
            <a:spLocks noGrp="1"/>
          </p:cNvSpPr>
          <p:nvPr>
            <p:ph idx="1"/>
          </p:nvPr>
        </p:nvSpPr>
        <p:spPr/>
        <p:txBody>
          <a:bodyPr/>
          <a:lstStyle/>
          <a:p>
            <a:r>
              <a:rPr lang="en-IN" dirty="0"/>
              <a:t>Good (0-50 AQI): 0-54 µg/m³</a:t>
            </a:r>
          </a:p>
          <a:p>
            <a:r>
              <a:rPr lang="en-IN" dirty="0"/>
              <a:t>Moderate (51-100 AQI): 55-154 µg/m³</a:t>
            </a:r>
          </a:p>
          <a:p>
            <a:r>
              <a:rPr lang="en-IN" dirty="0"/>
              <a:t>Unhealthy for Sensitive Groups (101-150 AQI): 155-254 µg/m³</a:t>
            </a:r>
          </a:p>
          <a:p>
            <a:r>
              <a:rPr lang="en-IN" dirty="0"/>
              <a:t>Unhealthy (151-200 AQI): 255-354 µg/m³</a:t>
            </a:r>
          </a:p>
          <a:p>
            <a:r>
              <a:rPr lang="en-IN" dirty="0"/>
              <a:t>Very Unhealthy (201-300 AQI): 355-424 µg/m³</a:t>
            </a:r>
          </a:p>
          <a:p>
            <a:r>
              <a:rPr lang="en-IN" dirty="0"/>
              <a:t>Hazardous (301-500 AQI): 425+ µg/m³</a:t>
            </a:r>
          </a:p>
        </p:txBody>
      </p:sp>
      <p:pic>
        <p:nvPicPr>
          <p:cNvPr id="8" name="Graphic 7" descr="Bar chart with solid fill">
            <a:extLst>
              <a:ext uri="{FF2B5EF4-FFF2-40B4-BE49-F238E27FC236}">
                <a16:creationId xmlns:a16="http://schemas.microsoft.com/office/drawing/2014/main" id="{0E11D35D-EAF2-6F0A-4539-74764F2838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48098" y="3578773"/>
            <a:ext cx="5628288" cy="3166242"/>
          </a:xfrm>
          <a:prstGeom prst="rect">
            <a:avLst/>
          </a:prstGeom>
        </p:spPr>
      </p:pic>
    </p:spTree>
    <p:extLst>
      <p:ext uri="{BB962C8B-B14F-4D97-AF65-F5344CB8AC3E}">
        <p14:creationId xmlns:p14="http://schemas.microsoft.com/office/powerpoint/2010/main" val="2313745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42224">
              <a:srgbClr val="FFC000"/>
            </a:gs>
            <a:gs pos="5000">
              <a:srgbClr val="FF0000"/>
            </a:gs>
            <a:gs pos="52000">
              <a:srgbClr val="FFC000"/>
            </a:gs>
            <a:gs pos="83000">
              <a:srgbClr val="FFFF00"/>
            </a:gs>
            <a:gs pos="100000">
              <a:srgbClr val="FFC000"/>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294A-7E2E-2930-12AA-F3C3EC097072}"/>
              </a:ext>
            </a:extLst>
          </p:cNvPr>
          <p:cNvSpPr>
            <a:spLocks noGrp="1"/>
          </p:cNvSpPr>
          <p:nvPr>
            <p:ph type="title"/>
          </p:nvPr>
        </p:nvSpPr>
        <p:spPr/>
        <p:txBody>
          <a:bodyPr>
            <a:normAutofit fontScale="90000"/>
          </a:bodyPr>
          <a:lstStyle/>
          <a:p>
            <a:pPr algn="r"/>
            <a:r>
              <a:rPr lang="en-IN" dirty="0"/>
              <a:t>AQI of top 10 cities with hot weather</a:t>
            </a:r>
            <a:r>
              <a:rPr lang="en-IN" sz="5300" dirty="0"/>
              <a:t> </a:t>
            </a:r>
            <a:r>
              <a:rPr lang="en-IN" sz="3600" dirty="0"/>
              <a:t>(excluding PM2.5)</a:t>
            </a:r>
            <a:endParaRPr lang="en-IN" dirty="0"/>
          </a:p>
        </p:txBody>
      </p:sp>
      <p:pic>
        <p:nvPicPr>
          <p:cNvPr id="7" name="Content Placeholder 6">
            <a:extLst>
              <a:ext uri="{FF2B5EF4-FFF2-40B4-BE49-F238E27FC236}">
                <a16:creationId xmlns:a16="http://schemas.microsoft.com/office/drawing/2014/main" id="{B2965ED4-A681-9D0F-6F72-6A2389ED926A}"/>
              </a:ext>
            </a:extLst>
          </p:cNvPr>
          <p:cNvPicPr>
            <a:picLocks noGrp="1" noChangeAspect="1"/>
          </p:cNvPicPr>
          <p:nvPr>
            <p:ph idx="1"/>
          </p:nvPr>
        </p:nvPicPr>
        <p:blipFill>
          <a:blip r:embed="rId2"/>
          <a:stretch>
            <a:fillRect/>
          </a:stretch>
        </p:blipFill>
        <p:spPr>
          <a:xfrm>
            <a:off x="1066800" y="2065585"/>
            <a:ext cx="10058400" cy="4334362"/>
          </a:xfrm>
        </p:spPr>
      </p:pic>
    </p:spTree>
    <p:extLst>
      <p:ext uri="{BB962C8B-B14F-4D97-AF65-F5344CB8AC3E}">
        <p14:creationId xmlns:p14="http://schemas.microsoft.com/office/powerpoint/2010/main" val="236114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42224">
              <a:srgbClr val="FFC000"/>
            </a:gs>
            <a:gs pos="5000">
              <a:srgbClr val="FF0000"/>
            </a:gs>
            <a:gs pos="52000">
              <a:srgbClr val="FFC000"/>
            </a:gs>
            <a:gs pos="83000">
              <a:srgbClr val="FFFF00"/>
            </a:gs>
            <a:gs pos="100000">
              <a:srgbClr val="FFC000"/>
            </a:gs>
          </a:gsLst>
          <a:lin ang="5400000" scaled="1"/>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0F446F-C5D7-2C47-EEE2-15C06302600D}"/>
              </a:ext>
            </a:extLst>
          </p:cNvPr>
          <p:cNvPicPr>
            <a:picLocks noChangeAspect="1"/>
          </p:cNvPicPr>
          <p:nvPr/>
        </p:nvPicPr>
        <p:blipFill>
          <a:blip r:embed="rId2"/>
          <a:stretch>
            <a:fillRect/>
          </a:stretch>
        </p:blipFill>
        <p:spPr>
          <a:xfrm>
            <a:off x="688258" y="3657600"/>
            <a:ext cx="7069394" cy="2886849"/>
          </a:xfrm>
          <a:prstGeom prst="rect">
            <a:avLst/>
          </a:prstGeom>
        </p:spPr>
      </p:pic>
      <p:graphicFrame>
        <p:nvGraphicFramePr>
          <p:cNvPr id="8" name="Content Placeholder 7">
            <a:extLst>
              <a:ext uri="{FF2B5EF4-FFF2-40B4-BE49-F238E27FC236}">
                <a16:creationId xmlns:a16="http://schemas.microsoft.com/office/drawing/2014/main" id="{26ED5670-0569-0BDC-8DFD-6C8F61368D47}"/>
              </a:ext>
            </a:extLst>
          </p:cNvPr>
          <p:cNvGraphicFramePr>
            <a:graphicFrameLocks noGrp="1"/>
          </p:cNvGraphicFramePr>
          <p:nvPr>
            <p:ph idx="1"/>
            <p:extLst>
              <p:ext uri="{D42A27DB-BD31-4B8C-83A1-F6EECF244321}">
                <p14:modId xmlns:p14="http://schemas.microsoft.com/office/powerpoint/2010/main" val="299464728"/>
              </p:ext>
            </p:extLst>
          </p:nvPr>
        </p:nvGraphicFramePr>
        <p:xfrm>
          <a:off x="688258" y="313551"/>
          <a:ext cx="9193161" cy="311544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30198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42224">
              <a:schemeClr val="accent1">
                <a:lumMod val="50000"/>
              </a:schemeClr>
            </a:gs>
            <a:gs pos="5000">
              <a:schemeClr val="accent4">
                <a:lumMod val="60000"/>
                <a:lumOff val="40000"/>
              </a:schemeClr>
            </a:gs>
            <a:gs pos="52000">
              <a:schemeClr val="tx2">
                <a:lumMod val="40000"/>
                <a:lumOff val="60000"/>
              </a:schemeClr>
            </a:gs>
            <a:gs pos="83000">
              <a:schemeClr val="accent2">
                <a:lumMod val="60000"/>
                <a:lumOff val="40000"/>
              </a:schemeClr>
            </a:gs>
            <a:gs pos="100000">
              <a:schemeClr val="accent1">
                <a:lumMod val="7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8AC20-8137-23C5-69E9-04B8AF090D91}"/>
              </a:ext>
            </a:extLst>
          </p:cNvPr>
          <p:cNvSpPr>
            <a:spLocks noGrp="1"/>
          </p:cNvSpPr>
          <p:nvPr>
            <p:ph type="title"/>
          </p:nvPr>
        </p:nvSpPr>
        <p:spPr>
          <a:xfrm>
            <a:off x="-176980" y="642594"/>
            <a:ext cx="11302180" cy="1371600"/>
          </a:xfrm>
        </p:spPr>
        <p:txBody>
          <a:bodyPr>
            <a:normAutofit/>
          </a:bodyPr>
          <a:lstStyle/>
          <a:p>
            <a:pPr algn="r"/>
            <a:r>
              <a:rPr lang="en-IN" sz="4400" dirty="0"/>
              <a:t>AQI of top 10 cities with cold weather </a:t>
            </a:r>
            <a:r>
              <a:rPr lang="en-IN" sz="2700" dirty="0"/>
              <a:t>(excluding PM2.5)</a:t>
            </a:r>
            <a:endParaRPr lang="en-IN" dirty="0"/>
          </a:p>
        </p:txBody>
      </p:sp>
      <p:pic>
        <p:nvPicPr>
          <p:cNvPr id="7" name="Content Placeholder 6">
            <a:extLst>
              <a:ext uri="{FF2B5EF4-FFF2-40B4-BE49-F238E27FC236}">
                <a16:creationId xmlns:a16="http://schemas.microsoft.com/office/drawing/2014/main" id="{E489AF86-6F3B-24BC-22A8-1E154832ADAF}"/>
              </a:ext>
            </a:extLst>
          </p:cNvPr>
          <p:cNvPicPr>
            <a:picLocks noGrp="1" noChangeAspect="1"/>
          </p:cNvPicPr>
          <p:nvPr>
            <p:ph idx="1"/>
          </p:nvPr>
        </p:nvPicPr>
        <p:blipFill>
          <a:blip r:embed="rId2"/>
          <a:stretch>
            <a:fillRect/>
          </a:stretch>
        </p:blipFill>
        <p:spPr>
          <a:xfrm>
            <a:off x="1066800" y="2103438"/>
            <a:ext cx="10058399" cy="4400601"/>
          </a:xfrm>
        </p:spPr>
      </p:pic>
    </p:spTree>
    <p:extLst>
      <p:ext uri="{BB962C8B-B14F-4D97-AF65-F5344CB8AC3E}">
        <p14:creationId xmlns:p14="http://schemas.microsoft.com/office/powerpoint/2010/main" val="364243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42224">
              <a:schemeClr val="accent1">
                <a:lumMod val="50000"/>
              </a:schemeClr>
            </a:gs>
            <a:gs pos="5000">
              <a:schemeClr val="accent4">
                <a:lumMod val="60000"/>
                <a:lumOff val="40000"/>
              </a:schemeClr>
            </a:gs>
            <a:gs pos="52000">
              <a:schemeClr val="tx2">
                <a:lumMod val="40000"/>
                <a:lumOff val="60000"/>
              </a:schemeClr>
            </a:gs>
            <a:gs pos="83000">
              <a:schemeClr val="accent2">
                <a:lumMod val="60000"/>
                <a:lumOff val="40000"/>
              </a:schemeClr>
            </a:gs>
            <a:gs pos="100000">
              <a:schemeClr val="accent1">
                <a:lumMod val="75000"/>
              </a:schemeClr>
            </a:gs>
          </a:gsLst>
          <a:lin ang="5400000" scaled="1"/>
        </a:gra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7012771-B42E-05AE-E4A3-6A8A6C2D8B6F}"/>
              </a:ext>
            </a:extLst>
          </p:cNvPr>
          <p:cNvPicPr>
            <a:picLocks noGrp="1" noChangeAspect="1"/>
          </p:cNvPicPr>
          <p:nvPr>
            <p:ph idx="1"/>
          </p:nvPr>
        </p:nvPicPr>
        <p:blipFill>
          <a:blip r:embed="rId2"/>
          <a:stretch>
            <a:fillRect/>
          </a:stretch>
        </p:blipFill>
        <p:spPr>
          <a:xfrm>
            <a:off x="545691" y="3923146"/>
            <a:ext cx="9940413" cy="2639933"/>
          </a:xfrm>
        </p:spPr>
      </p:pic>
      <p:graphicFrame>
        <p:nvGraphicFramePr>
          <p:cNvPr id="6" name="Chart 5">
            <a:extLst>
              <a:ext uri="{FF2B5EF4-FFF2-40B4-BE49-F238E27FC236}">
                <a16:creationId xmlns:a16="http://schemas.microsoft.com/office/drawing/2014/main" id="{29EA1725-259A-1336-079F-5537286674BA}"/>
              </a:ext>
            </a:extLst>
          </p:cNvPr>
          <p:cNvGraphicFramePr>
            <a:graphicFrameLocks/>
          </p:cNvGraphicFramePr>
          <p:nvPr>
            <p:extLst>
              <p:ext uri="{D42A27DB-BD31-4B8C-83A1-F6EECF244321}">
                <p14:modId xmlns:p14="http://schemas.microsoft.com/office/powerpoint/2010/main" val="2955975932"/>
              </p:ext>
            </p:extLst>
          </p:nvPr>
        </p:nvGraphicFramePr>
        <p:xfrm>
          <a:off x="545691" y="294921"/>
          <a:ext cx="9940412" cy="345116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433753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TM03457510[[fn=Savon]]</Template>
  <TotalTime>1702</TotalTime>
  <Words>236</Words>
  <Application>Microsoft Office PowerPoint</Application>
  <PresentationFormat>Widescreen</PresentationFormat>
  <Paragraphs>34</Paragraphs>
  <Slides>14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Century Gothic</vt:lpstr>
      <vt:lpstr>Garamond</vt:lpstr>
      <vt:lpstr>Savon</vt:lpstr>
      <vt:lpstr>Data Analysis using SQL </vt:lpstr>
      <vt:lpstr>Understanding Dataset</vt:lpstr>
      <vt:lpstr>Types of Pollutants</vt:lpstr>
      <vt:lpstr>Variables affecting AQI results</vt:lpstr>
      <vt:lpstr>What does AQI measurement do?</vt:lpstr>
      <vt:lpstr>AQI of top 10 cities with hot weather (excluding PM2.5)</vt:lpstr>
      <vt:lpstr>PowerPoint Presentation</vt:lpstr>
      <vt:lpstr>AQI of top 10 cities with cold weather (excluding PM2.5)</vt:lpstr>
      <vt:lpstr>PowerPoint Presentation</vt:lpstr>
      <vt:lpstr>PowerPoint Presentation</vt:lpstr>
      <vt:lpstr>PowerPoint Presentation</vt:lpstr>
      <vt:lpstr>Total Measurements taken for every city during February </vt:lpstr>
      <vt:lpstr>Top 10 countries with highest AQI (All pollutants included)</vt:lpstr>
      <vt:lpstr>Thank You</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atharva more</dc:creator>
  <cp:lastModifiedBy>atharva more</cp:lastModifiedBy>
  <cp:revision>10</cp:revision>
  <dcterms:created xsi:type="dcterms:W3CDTF">2024-08-04T18:43:26Z</dcterms:created>
  <dcterms:modified xsi:type="dcterms:W3CDTF">2024-08-13T11:52:36Z</dcterms:modified>
</cp:coreProperties>
</file>

<file path=docProps/thumbnail.jpeg>
</file>